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Norwester" charset="1" panose="00000506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Kollektif" charset="1" panose="020B0604020101010102"/>
      <p:regular r:id="rId13"/>
    </p:embeddedFont>
    <p:embeddedFont>
      <p:font typeface="Kollektif Bold" charset="1" panose="020B0604020101010102"/>
      <p:regular r:id="rId14"/>
    </p:embeddedFont>
    <p:embeddedFont>
      <p:font typeface="Kollektif Italics" charset="1" panose="020B0604020101010102"/>
      <p:regular r:id="rId15"/>
    </p:embeddedFont>
    <p:embeddedFont>
      <p:font typeface="Kollektif Bold Italics" charset="1" panose="020B0604020101010102"/>
      <p:regular r:id="rId16"/>
    </p:embeddedFont>
    <p:embeddedFont>
      <p:font typeface="League Spartan" charset="1" panose="000008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Bold" charset="1" panose="000008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Light Bold Italics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39.png" Type="http://schemas.openxmlformats.org/officeDocument/2006/relationships/image"/><Relationship Id="rId2" Target="../media/image1.png" Type="http://schemas.openxmlformats.org/officeDocument/2006/relationships/image"/><Relationship Id="rId20" Target="../media/image40.svg" Type="http://schemas.openxmlformats.org/officeDocument/2006/relationships/image"/><Relationship Id="rId21" Target="../media/image41.png" Type="http://schemas.openxmlformats.org/officeDocument/2006/relationships/image"/><Relationship Id="rId22" Target="../media/image42.sv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6.jpeg" Type="http://schemas.openxmlformats.org/officeDocument/2006/relationships/image"/><Relationship Id="rId5" Target="../media/image47.jpe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6.jpe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614" y="-514350"/>
            <a:ext cx="19293756" cy="2299005"/>
            <a:chOff x="0" y="0"/>
            <a:chExt cx="6526530" cy="7776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26530" cy="777688"/>
            </a:xfrm>
            <a:custGeom>
              <a:avLst/>
              <a:gdLst/>
              <a:ahLst/>
              <a:cxnLst/>
              <a:rect r="r" b="b" t="t" l="l"/>
              <a:pathLst>
                <a:path h="777688" w="6526530">
                  <a:moveTo>
                    <a:pt x="0" y="0"/>
                  </a:moveTo>
                  <a:lnTo>
                    <a:pt x="6526530" y="0"/>
                  </a:lnTo>
                  <a:lnTo>
                    <a:pt x="6526530" y="777688"/>
                  </a:lnTo>
                  <a:lnTo>
                    <a:pt x="0" y="7776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0792" y="320375"/>
            <a:ext cx="3611020" cy="13691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05072" y="452104"/>
            <a:ext cx="1495028" cy="942671"/>
            <a:chOff x="0" y="0"/>
            <a:chExt cx="505725" cy="3188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05725" cy="318879"/>
            </a:xfrm>
            <a:custGeom>
              <a:avLst/>
              <a:gdLst/>
              <a:ahLst/>
              <a:cxnLst/>
              <a:rect r="r" b="b" t="t" l="l"/>
              <a:pathLst>
                <a:path h="318879" w="505725">
                  <a:moveTo>
                    <a:pt x="0" y="0"/>
                  </a:moveTo>
                  <a:lnTo>
                    <a:pt x="505725" y="0"/>
                  </a:lnTo>
                  <a:lnTo>
                    <a:pt x="505725" y="318879"/>
                  </a:lnTo>
                  <a:lnTo>
                    <a:pt x="0" y="3188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54091" y="1164642"/>
            <a:ext cx="1095048" cy="230133"/>
            <a:chOff x="0" y="0"/>
            <a:chExt cx="880190" cy="18497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80190" cy="184979"/>
            </a:xfrm>
            <a:custGeom>
              <a:avLst/>
              <a:gdLst/>
              <a:ahLst/>
              <a:cxnLst/>
              <a:rect r="r" b="b" t="t" l="l"/>
              <a:pathLst>
                <a:path h="184979" w="880190">
                  <a:moveTo>
                    <a:pt x="0" y="0"/>
                  </a:moveTo>
                  <a:lnTo>
                    <a:pt x="880190" y="0"/>
                  </a:lnTo>
                  <a:lnTo>
                    <a:pt x="880190" y="184979"/>
                  </a:lnTo>
                  <a:lnTo>
                    <a:pt x="0" y="1849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65598" y="489486"/>
            <a:ext cx="2437942" cy="867907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730297" y="1784655"/>
            <a:ext cx="10951428" cy="9483936"/>
            <a:chOff x="0" y="0"/>
            <a:chExt cx="6350000" cy="54991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315075" y="5143500"/>
            <a:ext cx="5657850" cy="1133475"/>
            <a:chOff x="0" y="0"/>
            <a:chExt cx="1913890" cy="383422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383423"/>
            </a:xfrm>
            <a:custGeom>
              <a:avLst/>
              <a:gdLst/>
              <a:ahLst/>
              <a:cxnLst/>
              <a:rect r="r" b="b" t="t" l="l"/>
              <a:pathLst>
                <a:path h="383423" w="1913890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258962"/>
                  </a:lnTo>
                  <a:cubicBezTo>
                    <a:pt x="1854200" y="294522"/>
                    <a:pt x="1824990" y="323732"/>
                    <a:pt x="1789430" y="323732"/>
                  </a:cubicBezTo>
                  <a:lnTo>
                    <a:pt x="124460" y="323732"/>
                  </a:lnTo>
                  <a:cubicBezTo>
                    <a:pt x="88900" y="323732"/>
                    <a:pt x="59690" y="294522"/>
                    <a:pt x="59690" y="2589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962"/>
                  </a:lnTo>
                  <a:cubicBezTo>
                    <a:pt x="0" y="327542"/>
                    <a:pt x="55880" y="383423"/>
                    <a:pt x="124460" y="383423"/>
                  </a:cubicBezTo>
                  <a:lnTo>
                    <a:pt x="1789430" y="383423"/>
                  </a:lnTo>
                  <a:cubicBezTo>
                    <a:pt x="1858010" y="383423"/>
                    <a:pt x="1913890" y="327542"/>
                    <a:pt x="1913890" y="258962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730297" y="3188173"/>
            <a:ext cx="11674775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5"/>
              </a:lnSpc>
            </a:pPr>
            <a:r>
              <a:rPr lang="en-US" sz="10500" spc="210">
                <a:solidFill>
                  <a:srgbClr val="FFFFFF"/>
                </a:solidFill>
                <a:latin typeface="Norwester"/>
              </a:rPr>
              <a:t>SEMESTER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06612" y="6950744"/>
            <a:ext cx="11674775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299" spc="275">
                <a:solidFill>
                  <a:srgbClr val="FFFFFF"/>
                </a:solidFill>
                <a:latin typeface="Montserrat Light"/>
              </a:rPr>
              <a:t>MAY 14, 2021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07850" y="5369569"/>
            <a:ext cx="10072300" cy="53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3" spc="385">
                <a:solidFill>
                  <a:srgbClr val="FFFFFF"/>
                </a:solidFill>
                <a:latin typeface="Montserrat Classic"/>
              </a:rPr>
              <a:t>SEMESTER </a:t>
            </a:r>
            <a:r>
              <a:rPr lang="en-US" sz="3213" spc="385">
                <a:solidFill>
                  <a:srgbClr val="FFFFFF"/>
                </a:solidFill>
                <a:latin typeface="Montserrat Classic 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07850" y="7722244"/>
            <a:ext cx="10072300" cy="75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3" spc="529">
                <a:solidFill>
                  <a:srgbClr val="FFFFFF"/>
                </a:solidFill>
                <a:latin typeface="Montserrat Classic"/>
              </a:rPr>
              <a:t>4ECE2-A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2878" y="-484005"/>
            <a:ext cx="19293756" cy="2299005"/>
            <a:chOff x="0" y="0"/>
            <a:chExt cx="6526530" cy="7776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26530" cy="777688"/>
            </a:xfrm>
            <a:custGeom>
              <a:avLst/>
              <a:gdLst/>
              <a:ahLst/>
              <a:cxnLst/>
              <a:rect r="r" b="b" t="t" l="l"/>
              <a:pathLst>
                <a:path h="777688" w="6526530">
                  <a:moveTo>
                    <a:pt x="0" y="0"/>
                  </a:moveTo>
                  <a:lnTo>
                    <a:pt x="6526530" y="0"/>
                  </a:lnTo>
                  <a:lnTo>
                    <a:pt x="6526530" y="777688"/>
                  </a:lnTo>
                  <a:lnTo>
                    <a:pt x="0" y="7776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0528" y="350720"/>
            <a:ext cx="3611020" cy="13691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304808" y="482449"/>
            <a:ext cx="1495028" cy="942671"/>
            <a:chOff x="0" y="0"/>
            <a:chExt cx="505725" cy="3188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05725" cy="318879"/>
            </a:xfrm>
            <a:custGeom>
              <a:avLst/>
              <a:gdLst/>
              <a:ahLst/>
              <a:cxnLst/>
              <a:rect r="r" b="b" t="t" l="l"/>
              <a:pathLst>
                <a:path h="318879" w="505725">
                  <a:moveTo>
                    <a:pt x="0" y="0"/>
                  </a:moveTo>
                  <a:lnTo>
                    <a:pt x="505725" y="0"/>
                  </a:lnTo>
                  <a:lnTo>
                    <a:pt x="505725" y="318879"/>
                  </a:lnTo>
                  <a:lnTo>
                    <a:pt x="0" y="3188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53827" y="1194987"/>
            <a:ext cx="1095048" cy="230133"/>
            <a:chOff x="0" y="0"/>
            <a:chExt cx="880190" cy="18497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80190" cy="184979"/>
            </a:xfrm>
            <a:custGeom>
              <a:avLst/>
              <a:gdLst/>
              <a:ahLst/>
              <a:cxnLst/>
              <a:rect r="r" b="b" t="t" l="l"/>
              <a:pathLst>
                <a:path h="184979" w="880190">
                  <a:moveTo>
                    <a:pt x="0" y="0"/>
                  </a:moveTo>
                  <a:lnTo>
                    <a:pt x="880190" y="0"/>
                  </a:lnTo>
                  <a:lnTo>
                    <a:pt x="880190" y="184979"/>
                  </a:lnTo>
                  <a:lnTo>
                    <a:pt x="0" y="1849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65334" y="519831"/>
            <a:ext cx="2437942" cy="867907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1000418" y="3852853"/>
            <a:ext cx="1623060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5400000">
            <a:off x="8544590" y="7488199"/>
            <a:ext cx="376753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30143" y="5468224"/>
            <a:ext cx="1654705" cy="1654705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>
                <a:alpha val="62745"/>
              </a:srgbClr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54146" y="5296070"/>
            <a:ext cx="1566774" cy="156676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068" r="-6663" t="0" b="-4764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0143" y="8022976"/>
            <a:ext cx="1654705" cy="165470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>
                <a:alpha val="62745"/>
              </a:srgbClr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54146" y="7795202"/>
            <a:ext cx="1566774" cy="156676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2045" r="-45750" t="0" b="-97796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423920" y="8022976"/>
            <a:ext cx="1654705" cy="1654705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>
                <a:alpha val="62745"/>
              </a:srgbClr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656201" y="7795202"/>
            <a:ext cx="1566774" cy="1566768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7823" r="-5253" t="-41900" b="-11177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423920" y="5468224"/>
            <a:ext cx="1654705" cy="1654705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>
                <a:alpha val="62745"/>
              </a:srgbClr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5511851" y="5249329"/>
            <a:ext cx="1566774" cy="1566768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8963" r="-8963" t="0" b="-10965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30143" y="2288223"/>
            <a:ext cx="14399156" cy="140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8"/>
              </a:lnSpc>
            </a:pPr>
            <a:r>
              <a:rPr lang="en-US" sz="4013" spc="481">
                <a:solidFill>
                  <a:srgbClr val="FFFFFF"/>
                </a:solidFill>
                <a:latin typeface="Montserrat Classic Bold"/>
              </a:rPr>
              <a:t>EMOTIONAL FACE RECOGNITION SYSTEM</a:t>
            </a:r>
          </a:p>
          <a:p>
            <a:pPr algn="ctr">
              <a:lnSpc>
                <a:spcPts val="5618"/>
              </a:lnSpc>
            </a:pPr>
            <a:r>
              <a:rPr lang="en-US" sz="4013" spc="481">
                <a:solidFill>
                  <a:srgbClr val="FFFFFF"/>
                </a:solidFill>
                <a:latin typeface="Montserrat Classic"/>
              </a:rPr>
              <a:t>USING PYTHON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77212" y="5411074"/>
            <a:ext cx="3966852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99" spc="251">
                <a:solidFill>
                  <a:srgbClr val="FFFFFF"/>
                </a:solidFill>
                <a:latin typeface="Montserrat Light"/>
              </a:rPr>
              <a:t>MENTOR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32341" y="6065876"/>
            <a:ext cx="6881425" cy="41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8"/>
              </a:lnSpc>
            </a:pPr>
            <a:r>
              <a:rPr lang="en-US" sz="2413" spc="289">
                <a:solidFill>
                  <a:srgbClr val="FFFFFF"/>
                </a:solidFill>
                <a:latin typeface="Montserrat Classic"/>
              </a:rPr>
              <a:t>DR. YOGENDRA NARYAN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51002" y="6787521"/>
            <a:ext cx="7819272" cy="164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8"/>
              </a:lnSpc>
            </a:pPr>
            <a:r>
              <a:rPr lang="en-US" sz="1413" spc="169">
                <a:solidFill>
                  <a:srgbClr val="FFFFFF"/>
                </a:solidFill>
                <a:latin typeface="Montserrat Classic"/>
              </a:rPr>
              <a:t>ASSISTANT PROFESSOR</a:t>
            </a:r>
          </a:p>
          <a:p>
            <a:pPr algn="ctr">
              <a:lnSpc>
                <a:spcPts val="1978"/>
              </a:lnSpc>
            </a:pPr>
            <a:r>
              <a:rPr lang="en-US" sz="1413" spc="169">
                <a:solidFill>
                  <a:srgbClr val="FFFFFF"/>
                </a:solidFill>
                <a:latin typeface="Montserrat Classic"/>
              </a:rPr>
              <a:t>ELECTRONICS AND COMMUNICATION ENGINEERING</a:t>
            </a:r>
          </a:p>
          <a:p>
            <a:pPr algn="ctr">
              <a:lnSpc>
                <a:spcPts val="2538"/>
              </a:lnSpc>
            </a:pPr>
            <a:r>
              <a:rPr lang="en-US" sz="1813" spc="217">
                <a:solidFill>
                  <a:srgbClr val="FFFFFF"/>
                </a:solidFill>
                <a:latin typeface="Montserrat Classic"/>
              </a:rPr>
              <a:t>UIE, CU</a:t>
            </a:r>
          </a:p>
          <a:p>
            <a:pPr algn="ctr">
              <a:lnSpc>
                <a:spcPts val="3378"/>
              </a:lnSpc>
            </a:pPr>
          </a:p>
          <a:p>
            <a:pPr algn="ctr">
              <a:lnSpc>
                <a:spcPts val="3378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30143" y="4254237"/>
            <a:ext cx="4505694" cy="55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650">
                <a:solidFill>
                  <a:srgbClr val="FFFFFF"/>
                </a:solidFill>
                <a:latin typeface="Kollektif"/>
              </a:rPr>
              <a:t>Team Description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2808511" y="5249329"/>
            <a:ext cx="2475971" cy="1873601"/>
            <a:chOff x="0" y="0"/>
            <a:chExt cx="3301295" cy="2498134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38100"/>
              <a:ext cx="3301295" cy="458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1"/>
                </a:lnSpc>
              </a:pPr>
              <a:r>
                <a:rPr lang="en-US" sz="2101" spc="252">
                  <a:solidFill>
                    <a:srgbClr val="FFFFFF"/>
                  </a:solidFill>
                  <a:latin typeface="Montserrat Classic"/>
                </a:rPr>
                <a:t>ANMOL GUPTA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939546"/>
              <a:ext cx="3301295" cy="1558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34"/>
                </a:lnSpc>
              </a:pPr>
              <a:r>
                <a:rPr lang="en-US" sz="1556" spc="186">
                  <a:solidFill>
                    <a:srgbClr val="FFFFFF"/>
                  </a:solidFill>
                  <a:latin typeface="Montserrat Light Bold"/>
                </a:rPr>
                <a:t>19BEC1102</a:t>
              </a:r>
            </a:p>
            <a:p>
              <a:pPr>
                <a:lnSpc>
                  <a:spcPts val="2334"/>
                </a:lnSpc>
              </a:pPr>
              <a:r>
                <a:rPr lang="en-US" sz="1556" spc="186">
                  <a:solidFill>
                    <a:srgbClr val="FFFFFF"/>
                  </a:solidFill>
                  <a:latin typeface="Montserrat Light"/>
                </a:rPr>
                <a:t>PROBLEM</a:t>
              </a:r>
            </a:p>
            <a:p>
              <a:pPr algn="l">
                <a:lnSpc>
                  <a:spcPts val="2334"/>
                </a:lnSpc>
              </a:pPr>
              <a:r>
                <a:rPr lang="en-US" sz="1556" spc="186">
                  <a:solidFill>
                    <a:srgbClr val="FFFFFF"/>
                  </a:solidFill>
                  <a:latin typeface="Montserrat Light"/>
                </a:rPr>
                <a:t>IDENTIFICATION | FRAMEWORK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222975" y="5296070"/>
            <a:ext cx="3008752" cy="1660380"/>
            <a:chOff x="0" y="0"/>
            <a:chExt cx="4011669" cy="2213840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38100"/>
              <a:ext cx="4011669" cy="481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6"/>
                </a:lnSpc>
              </a:pPr>
              <a:r>
                <a:rPr lang="en-US" sz="2211" spc="265">
                  <a:solidFill>
                    <a:srgbClr val="FFFFFF"/>
                  </a:solidFill>
                  <a:latin typeface="Montserrat Classic"/>
                </a:rPr>
                <a:t>SUSHANT KUMAR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991662"/>
              <a:ext cx="4011669" cy="1222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57"/>
                </a:lnSpc>
              </a:pPr>
              <a:r>
                <a:rPr lang="en-US" sz="1638" spc="196">
                  <a:solidFill>
                    <a:srgbClr val="FFFFFF"/>
                  </a:solidFill>
                  <a:latin typeface="Montserrat Light Bold"/>
                </a:rPr>
                <a:t>19BEC1078</a:t>
              </a:r>
            </a:p>
            <a:p>
              <a:pPr>
                <a:lnSpc>
                  <a:spcPts val="2457"/>
                </a:lnSpc>
              </a:pPr>
              <a:r>
                <a:rPr lang="en-US" sz="1638" spc="196">
                  <a:solidFill>
                    <a:srgbClr val="FFFFFF"/>
                  </a:solidFill>
                  <a:latin typeface="Montserrat Light"/>
                </a:rPr>
                <a:t>VALIDATED</a:t>
              </a:r>
            </a:p>
            <a:p>
              <a:pPr algn="l">
                <a:lnSpc>
                  <a:spcPts val="2457"/>
                </a:lnSpc>
              </a:pPr>
              <a:r>
                <a:rPr lang="en-US" sz="1638" spc="196">
                  <a:solidFill>
                    <a:srgbClr val="FFFFFF"/>
                  </a:solidFill>
                  <a:latin typeface="Montserrat Light"/>
                </a:rPr>
                <a:t>SOLUTION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307068" y="7892757"/>
            <a:ext cx="2840566" cy="1469213"/>
            <a:chOff x="0" y="0"/>
            <a:chExt cx="3787421" cy="1958950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47625"/>
              <a:ext cx="3787421" cy="530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4"/>
                </a:lnSpc>
              </a:pPr>
              <a:r>
                <a:rPr lang="en-US" sz="2410" spc="289">
                  <a:solidFill>
                    <a:srgbClr val="FFFFFF"/>
                  </a:solidFill>
                  <a:latin typeface="Montserrat Classic"/>
                </a:rPr>
                <a:t>PARAS KUMAR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1084910"/>
              <a:ext cx="3787421" cy="874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78"/>
                </a:lnSpc>
              </a:pPr>
              <a:r>
                <a:rPr lang="en-US" sz="1785" spc="214">
                  <a:solidFill>
                    <a:srgbClr val="FFFFFF"/>
                  </a:solidFill>
                  <a:latin typeface="Montserrat Light Bold"/>
                </a:rPr>
                <a:t>19BEC1099</a:t>
              </a:r>
            </a:p>
            <a:p>
              <a:pPr algn="l">
                <a:lnSpc>
                  <a:spcPts val="2678"/>
                </a:lnSpc>
              </a:pPr>
              <a:r>
                <a:rPr lang="en-US" sz="1785" spc="214">
                  <a:solidFill>
                    <a:srgbClr val="FFFFFF"/>
                  </a:solidFill>
                  <a:latin typeface="Montserrat Light"/>
                </a:rPr>
                <a:t>TROUBLESHOOTER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808511" y="7795202"/>
            <a:ext cx="2615410" cy="2055670"/>
            <a:chOff x="0" y="0"/>
            <a:chExt cx="3487213" cy="2740894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47625"/>
              <a:ext cx="3487213" cy="101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7"/>
                </a:lnSpc>
              </a:pPr>
              <a:r>
                <a:rPr lang="en-US" sz="2219" spc="266">
                  <a:solidFill>
                    <a:srgbClr val="FFFFFF"/>
                  </a:solidFill>
                  <a:latin typeface="Montserrat Classic"/>
                </a:rPr>
                <a:t>DEVESH SEHGAL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1514786"/>
              <a:ext cx="3487213" cy="1226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65"/>
                </a:lnSpc>
              </a:pPr>
              <a:r>
                <a:rPr lang="en-US" sz="1643" spc="197">
                  <a:solidFill>
                    <a:srgbClr val="FFFFFF"/>
                  </a:solidFill>
                  <a:latin typeface="Montserrat Light Bold"/>
                </a:rPr>
                <a:t>19BEC1082</a:t>
              </a:r>
            </a:p>
            <a:p>
              <a:pPr algn="l">
                <a:lnSpc>
                  <a:spcPts val="2465"/>
                </a:lnSpc>
              </a:pPr>
              <a:r>
                <a:rPr lang="en-US" sz="1643" spc="197">
                  <a:solidFill>
                    <a:srgbClr val="FFFFFF"/>
                  </a:solidFill>
                  <a:latin typeface="Montserrat Light"/>
                </a:rPr>
                <a:t>MAKING IDEA &amp; DESIGNS 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2720920" y="5546367"/>
            <a:ext cx="1436756" cy="41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7"/>
              </a:lnSpc>
              <a:spcBef>
                <a:spcPct val="0"/>
              </a:spcBef>
            </a:pPr>
            <a:r>
              <a:rPr lang="en-US" sz="2211" spc="265" u="none">
                <a:solidFill>
                  <a:srgbClr val="7ED957"/>
                </a:solidFill>
                <a:latin typeface="Montserrat Light Bold"/>
              </a:rPr>
              <a:t>LEADER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614" y="-514350"/>
            <a:ext cx="19293756" cy="2299005"/>
            <a:chOff x="0" y="0"/>
            <a:chExt cx="6526530" cy="7776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26530" cy="777688"/>
            </a:xfrm>
            <a:custGeom>
              <a:avLst/>
              <a:gdLst/>
              <a:ahLst/>
              <a:cxnLst/>
              <a:rect r="r" b="b" t="t" l="l"/>
              <a:pathLst>
                <a:path h="777688" w="6526530">
                  <a:moveTo>
                    <a:pt x="0" y="0"/>
                  </a:moveTo>
                  <a:lnTo>
                    <a:pt x="6526530" y="0"/>
                  </a:lnTo>
                  <a:lnTo>
                    <a:pt x="6526530" y="777688"/>
                  </a:lnTo>
                  <a:lnTo>
                    <a:pt x="0" y="7776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0792" y="320375"/>
            <a:ext cx="3611020" cy="13691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05072" y="452104"/>
            <a:ext cx="1495028" cy="942671"/>
            <a:chOff x="0" y="0"/>
            <a:chExt cx="505725" cy="3188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05725" cy="318879"/>
            </a:xfrm>
            <a:custGeom>
              <a:avLst/>
              <a:gdLst/>
              <a:ahLst/>
              <a:cxnLst/>
              <a:rect r="r" b="b" t="t" l="l"/>
              <a:pathLst>
                <a:path h="318879" w="505725">
                  <a:moveTo>
                    <a:pt x="0" y="0"/>
                  </a:moveTo>
                  <a:lnTo>
                    <a:pt x="505725" y="0"/>
                  </a:lnTo>
                  <a:lnTo>
                    <a:pt x="505725" y="318879"/>
                  </a:lnTo>
                  <a:lnTo>
                    <a:pt x="0" y="3188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54091" y="1164642"/>
            <a:ext cx="1095048" cy="230133"/>
            <a:chOff x="0" y="0"/>
            <a:chExt cx="880190" cy="18497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80190" cy="184979"/>
            </a:xfrm>
            <a:custGeom>
              <a:avLst/>
              <a:gdLst/>
              <a:ahLst/>
              <a:cxnLst/>
              <a:rect r="r" b="b" t="t" l="l"/>
              <a:pathLst>
                <a:path h="184979" w="880190">
                  <a:moveTo>
                    <a:pt x="0" y="0"/>
                  </a:moveTo>
                  <a:lnTo>
                    <a:pt x="880190" y="0"/>
                  </a:lnTo>
                  <a:lnTo>
                    <a:pt x="880190" y="184979"/>
                  </a:lnTo>
                  <a:lnTo>
                    <a:pt x="0" y="1849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65598" y="489486"/>
            <a:ext cx="2437942" cy="867907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5400000">
            <a:off x="8655123" y="3086273"/>
            <a:ext cx="1225907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0459953" y="2497132"/>
            <a:ext cx="8219439" cy="1388286"/>
            <a:chOff x="0" y="0"/>
            <a:chExt cx="3909941" cy="6604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3909942" cy="660400"/>
            </a:xfrm>
            <a:custGeom>
              <a:avLst/>
              <a:gdLst/>
              <a:ahLst/>
              <a:cxnLst/>
              <a:rect r="r" b="b" t="t" l="l"/>
              <a:pathLst>
                <a:path h="660400" w="3909942">
                  <a:moveTo>
                    <a:pt x="37854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85481" y="0"/>
                  </a:lnTo>
                  <a:cubicBezTo>
                    <a:pt x="3854061" y="0"/>
                    <a:pt x="3909942" y="55880"/>
                    <a:pt x="3909942" y="124460"/>
                  </a:cubicBezTo>
                  <a:lnTo>
                    <a:pt x="3909942" y="535940"/>
                  </a:lnTo>
                  <a:cubicBezTo>
                    <a:pt x="3909942" y="604520"/>
                    <a:pt x="3854061" y="660400"/>
                    <a:pt x="3785481" y="66040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AutoShape 13" id="13"/>
          <p:cNvSpPr/>
          <p:nvPr/>
        </p:nvSpPr>
        <p:spPr>
          <a:xfrm rot="0">
            <a:off x="3957985" y="6758512"/>
            <a:ext cx="10690903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3957985" y="6905709"/>
            <a:ext cx="10690903" cy="0"/>
          </a:xfrm>
          <a:prstGeom prst="line">
            <a:avLst/>
          </a:prstGeom>
          <a:ln cap="rnd" w="47625">
            <a:solidFill>
              <a:srgbClr val="000000">
                <a:alpha val="3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884980" y="5143500"/>
            <a:ext cx="3083943" cy="3626340"/>
            <a:chOff x="0" y="0"/>
            <a:chExt cx="4111923" cy="483512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-284326" y="892972"/>
              <a:ext cx="4226474" cy="3657821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169776" y="284326"/>
              <a:ext cx="4226474" cy="3657821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5482568" y="5143500"/>
            <a:ext cx="3148235" cy="3619668"/>
            <a:chOff x="0" y="0"/>
            <a:chExt cx="4197647" cy="4826225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-287197" y="844281"/>
              <a:ext cx="4269141" cy="3694747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215703" y="287197"/>
              <a:ext cx="4269141" cy="3694747"/>
            </a:xfrm>
            <a:prstGeom prst="rect">
              <a:avLst/>
            </a:prstGeom>
          </p:spPr>
        </p:pic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087846" y="5667571"/>
            <a:ext cx="3302753" cy="285838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430728" y="5435904"/>
            <a:ext cx="3107840" cy="268969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348547" y="5363630"/>
            <a:ext cx="3272203" cy="2831943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028700" y="5143500"/>
            <a:ext cx="3235162" cy="3719612"/>
            <a:chOff x="0" y="0"/>
            <a:chExt cx="4313550" cy="4959483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-295127" y="867592"/>
              <a:ext cx="4387017" cy="3796764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221659" y="295127"/>
              <a:ext cx="4387017" cy="3796764"/>
            </a:xfrm>
            <a:prstGeom prst="rect">
              <a:avLst/>
            </a:prstGeom>
          </p:spPr>
        </p:pic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954150" y="5898724"/>
            <a:ext cx="1719575" cy="1719575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6409141" y="5898724"/>
            <a:ext cx="1667808" cy="1667808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0595001" y="5638847"/>
            <a:ext cx="2187563" cy="2187563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>
            <a:alphaModFix amt="48000"/>
          </a:blip>
          <a:srcRect l="0" t="0" r="0" b="0"/>
          <a:stretch>
            <a:fillRect/>
          </a:stretch>
        </p:blipFill>
        <p:spPr>
          <a:xfrm flipH="false" flipV="false" rot="0">
            <a:off x="11014381" y="5936406"/>
            <a:ext cx="1348802" cy="1348802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rcRect l="22057" t="29830" r="59478" b="37070"/>
          <a:stretch>
            <a:fillRect/>
          </a:stretch>
        </p:blipFill>
        <p:spPr>
          <a:xfrm flipH="false" flipV="false" rot="0">
            <a:off x="15285874" y="5967869"/>
            <a:ext cx="1568217" cy="1581286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55482" y="2633762"/>
            <a:ext cx="8136143" cy="90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8"/>
              </a:lnSpc>
            </a:pPr>
            <a:r>
              <a:rPr lang="en-US" sz="2605" spc="312">
                <a:solidFill>
                  <a:srgbClr val="FFFFFF"/>
                </a:solidFill>
                <a:latin typeface="Montserrat Classic Bold"/>
              </a:rPr>
              <a:t>EMOTIONAL RECOGNITION SYSTEM</a:t>
            </a:r>
          </a:p>
          <a:p>
            <a:pPr algn="just">
              <a:lnSpc>
                <a:spcPts val="3648"/>
              </a:lnSpc>
            </a:pPr>
            <a:r>
              <a:rPr lang="en-US" sz="2605" spc="312">
                <a:solidFill>
                  <a:srgbClr val="FFFFFF"/>
                </a:solidFill>
                <a:latin typeface="Montserrat Classic Bold"/>
              </a:rPr>
              <a:t>                      </a:t>
            </a:r>
            <a:r>
              <a:rPr lang="en-US" sz="2605" spc="312">
                <a:solidFill>
                  <a:srgbClr val="FFFFFF"/>
                </a:solidFill>
                <a:latin typeface="Montserrat Classic"/>
              </a:rPr>
              <a:t>USING PYTHON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94661" y="2329459"/>
            <a:ext cx="5357926" cy="139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7349">
                <a:solidFill>
                  <a:srgbClr val="FFFFFF"/>
                </a:solidFill>
                <a:latin typeface="Kollektif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614" y="-514350"/>
            <a:ext cx="19293756" cy="2299005"/>
            <a:chOff x="0" y="0"/>
            <a:chExt cx="6526530" cy="7776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26530" cy="777688"/>
            </a:xfrm>
            <a:custGeom>
              <a:avLst/>
              <a:gdLst/>
              <a:ahLst/>
              <a:cxnLst/>
              <a:rect r="r" b="b" t="t" l="l"/>
              <a:pathLst>
                <a:path h="777688" w="6526530">
                  <a:moveTo>
                    <a:pt x="0" y="0"/>
                  </a:moveTo>
                  <a:lnTo>
                    <a:pt x="6526530" y="0"/>
                  </a:lnTo>
                  <a:lnTo>
                    <a:pt x="6526530" y="777688"/>
                  </a:lnTo>
                  <a:lnTo>
                    <a:pt x="0" y="7776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0792" y="320375"/>
            <a:ext cx="3611020" cy="13691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05072" y="452104"/>
            <a:ext cx="1495028" cy="942671"/>
            <a:chOff x="0" y="0"/>
            <a:chExt cx="505725" cy="3188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05725" cy="318879"/>
            </a:xfrm>
            <a:custGeom>
              <a:avLst/>
              <a:gdLst/>
              <a:ahLst/>
              <a:cxnLst/>
              <a:rect r="r" b="b" t="t" l="l"/>
              <a:pathLst>
                <a:path h="318879" w="505725">
                  <a:moveTo>
                    <a:pt x="0" y="0"/>
                  </a:moveTo>
                  <a:lnTo>
                    <a:pt x="505725" y="0"/>
                  </a:lnTo>
                  <a:lnTo>
                    <a:pt x="505725" y="318879"/>
                  </a:lnTo>
                  <a:lnTo>
                    <a:pt x="0" y="3188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54091" y="1164642"/>
            <a:ext cx="1095048" cy="230133"/>
            <a:chOff x="0" y="0"/>
            <a:chExt cx="880190" cy="18497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80190" cy="184979"/>
            </a:xfrm>
            <a:custGeom>
              <a:avLst/>
              <a:gdLst/>
              <a:ahLst/>
              <a:cxnLst/>
              <a:rect r="r" b="b" t="t" l="l"/>
              <a:pathLst>
                <a:path h="184979" w="880190">
                  <a:moveTo>
                    <a:pt x="0" y="0"/>
                  </a:moveTo>
                  <a:lnTo>
                    <a:pt x="880190" y="0"/>
                  </a:lnTo>
                  <a:lnTo>
                    <a:pt x="880190" y="184979"/>
                  </a:lnTo>
                  <a:lnTo>
                    <a:pt x="0" y="1849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65598" y="489486"/>
            <a:ext cx="2437942" cy="867907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1171015" y="4191000"/>
            <a:ext cx="1623060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5400000">
            <a:off x="6999469" y="7288031"/>
            <a:ext cx="4336686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979108" y="2626369"/>
            <a:ext cx="12530313" cy="2117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8"/>
              </a:lnSpc>
            </a:pPr>
            <a:r>
              <a:rPr lang="en-US" sz="4013" spc="481">
                <a:solidFill>
                  <a:srgbClr val="FFFFFF"/>
                </a:solidFill>
                <a:latin typeface="Montserrat Classic Bold"/>
              </a:rPr>
              <a:t>EMOTIONAL RECOGNITION SYSTEM</a:t>
            </a:r>
          </a:p>
          <a:p>
            <a:pPr algn="ctr">
              <a:lnSpc>
                <a:spcPts val="5618"/>
              </a:lnSpc>
            </a:pPr>
            <a:r>
              <a:rPr lang="en-US" sz="1200" spc="144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1200" spc="144">
                <a:solidFill>
                  <a:srgbClr val="FFFFFF"/>
                </a:solidFill>
                <a:latin typeface="Arimo"/>
              </a:rPr>
              <a:t>using PYTHON</a:t>
            </a:r>
          </a:p>
          <a:p>
            <a:pPr algn="ctr">
              <a:lnSpc>
                <a:spcPts val="5618"/>
              </a:lnSpc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521167" y="4469120"/>
            <a:ext cx="1658776" cy="165877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21380" t="29344" r="58921" b="37919"/>
          <a:stretch>
            <a:fillRect/>
          </a:stretch>
        </p:blipFill>
        <p:spPr>
          <a:xfrm flipH="false" flipV="false" rot="0">
            <a:off x="10617578" y="7388491"/>
            <a:ext cx="2000260" cy="186980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2941" b="0"/>
          <a:stretch>
            <a:fillRect/>
          </a:stretch>
        </p:blipFill>
        <p:spPr>
          <a:xfrm flipH="false" flipV="false" rot="0">
            <a:off x="14585118" y="7311843"/>
            <a:ext cx="1848605" cy="1904635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41150" y="5590215"/>
            <a:ext cx="8602850" cy="317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990" spc="-98">
                <a:solidFill>
                  <a:srgbClr val="FFFFFF"/>
                </a:solidFill>
                <a:latin typeface="League Spartan"/>
              </a:rPr>
              <a:t> It’s now easier than before to verify the identity of a person's emotions. Emotional Face recognition can be applied in many fields, one being smart devices and eco-friendly applications that will change the mood of a person easily.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775891" y="4469120"/>
            <a:ext cx="1683636" cy="168363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960989" y="6450783"/>
            <a:ext cx="3313439" cy="41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spc="290">
                <a:solidFill>
                  <a:srgbClr val="FFFFFF"/>
                </a:solidFill>
                <a:latin typeface="Montserrat Classic"/>
              </a:rPr>
              <a:t>ACCESSIBILITY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24939" y="6450783"/>
            <a:ext cx="3129152" cy="41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spc="290">
                <a:solidFill>
                  <a:srgbClr val="FFFFFF"/>
                </a:solidFill>
                <a:latin typeface="Montserrat Classic"/>
              </a:rPr>
              <a:t>USER-FRIENDLY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0386" y="9423036"/>
            <a:ext cx="3594645" cy="43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476" spc="297">
                <a:solidFill>
                  <a:srgbClr val="FFFFFF"/>
                </a:solidFill>
                <a:latin typeface="Montserrat Classic"/>
              </a:rPr>
              <a:t>MOOD CONTROL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06970" y="9423036"/>
            <a:ext cx="3594645" cy="43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476" spc="297">
                <a:solidFill>
                  <a:srgbClr val="FFFFFF"/>
                </a:solidFill>
                <a:latin typeface="Montserrat Classic"/>
              </a:rPr>
              <a:t>ZERO COST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614" y="-514350"/>
            <a:ext cx="19293756" cy="2299005"/>
            <a:chOff x="0" y="0"/>
            <a:chExt cx="6526530" cy="7776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26530" cy="777688"/>
            </a:xfrm>
            <a:custGeom>
              <a:avLst/>
              <a:gdLst/>
              <a:ahLst/>
              <a:cxnLst/>
              <a:rect r="r" b="b" t="t" l="l"/>
              <a:pathLst>
                <a:path h="777688" w="6526530">
                  <a:moveTo>
                    <a:pt x="0" y="0"/>
                  </a:moveTo>
                  <a:lnTo>
                    <a:pt x="6526530" y="0"/>
                  </a:lnTo>
                  <a:lnTo>
                    <a:pt x="6526530" y="777688"/>
                  </a:lnTo>
                  <a:lnTo>
                    <a:pt x="0" y="7776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0792" y="320375"/>
            <a:ext cx="3611020" cy="13691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05072" y="452104"/>
            <a:ext cx="1495028" cy="942671"/>
            <a:chOff x="0" y="0"/>
            <a:chExt cx="505725" cy="3188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05725" cy="318879"/>
            </a:xfrm>
            <a:custGeom>
              <a:avLst/>
              <a:gdLst/>
              <a:ahLst/>
              <a:cxnLst/>
              <a:rect r="r" b="b" t="t" l="l"/>
              <a:pathLst>
                <a:path h="318879" w="505725">
                  <a:moveTo>
                    <a:pt x="0" y="0"/>
                  </a:moveTo>
                  <a:lnTo>
                    <a:pt x="505725" y="0"/>
                  </a:lnTo>
                  <a:lnTo>
                    <a:pt x="505725" y="318879"/>
                  </a:lnTo>
                  <a:lnTo>
                    <a:pt x="0" y="3188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54091" y="1164642"/>
            <a:ext cx="1095048" cy="230133"/>
            <a:chOff x="0" y="0"/>
            <a:chExt cx="880190" cy="18497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80190" cy="184979"/>
            </a:xfrm>
            <a:custGeom>
              <a:avLst/>
              <a:gdLst/>
              <a:ahLst/>
              <a:cxnLst/>
              <a:rect r="r" b="b" t="t" l="l"/>
              <a:pathLst>
                <a:path h="184979" w="880190">
                  <a:moveTo>
                    <a:pt x="0" y="0"/>
                  </a:moveTo>
                  <a:lnTo>
                    <a:pt x="880190" y="0"/>
                  </a:lnTo>
                  <a:lnTo>
                    <a:pt x="880190" y="184979"/>
                  </a:lnTo>
                  <a:lnTo>
                    <a:pt x="0" y="1849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65598" y="489486"/>
            <a:ext cx="2437942" cy="86790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459953" y="2497132"/>
            <a:ext cx="8219439" cy="1388286"/>
            <a:chOff x="0" y="0"/>
            <a:chExt cx="3909941" cy="6604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909942" cy="660400"/>
            </a:xfrm>
            <a:custGeom>
              <a:avLst/>
              <a:gdLst/>
              <a:ahLst/>
              <a:cxnLst/>
              <a:rect r="r" b="b" t="t" l="l"/>
              <a:pathLst>
                <a:path h="660400" w="3909942">
                  <a:moveTo>
                    <a:pt x="37854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85481" y="0"/>
                  </a:lnTo>
                  <a:cubicBezTo>
                    <a:pt x="3854061" y="0"/>
                    <a:pt x="3909942" y="55880"/>
                    <a:pt x="3909942" y="124460"/>
                  </a:cubicBezTo>
                  <a:lnTo>
                    <a:pt x="3909942" y="535940"/>
                  </a:lnTo>
                  <a:cubicBezTo>
                    <a:pt x="3909942" y="604520"/>
                    <a:pt x="3854061" y="660400"/>
                    <a:pt x="3785481" y="66040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533468" y="7892522"/>
            <a:ext cx="1021843" cy="1021843"/>
          </a:xfrm>
          <a:prstGeom prst="rect">
            <a:avLst/>
          </a:prstGeom>
        </p:spPr>
      </p:pic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497476" y="7854303"/>
            <a:ext cx="634115" cy="1254706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5235" r="5186" t="3013" b="2915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75037" y="4889814"/>
            <a:ext cx="1780174" cy="153418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620072">
            <a:off x="14845689" y="7728871"/>
            <a:ext cx="768615" cy="55994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2022762" y="8362221"/>
            <a:ext cx="590921" cy="43049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584173" y="3191275"/>
            <a:ext cx="1792779" cy="179277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514236" y="1723013"/>
            <a:ext cx="1925896" cy="192589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rcRect l="6781" t="0" r="6781" b="0"/>
          <a:stretch>
            <a:fillRect/>
          </a:stretch>
        </p:blipFill>
        <p:spPr>
          <a:xfrm flipH="false" flipV="false" rot="0">
            <a:off x="596798" y="5143500"/>
            <a:ext cx="1592066" cy="184186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rcRect l="21548" t="30040" r="59298" b="37761"/>
          <a:stretch>
            <a:fillRect/>
          </a:stretch>
        </p:blipFill>
        <p:spPr>
          <a:xfrm flipH="false" flipV="false" rot="0">
            <a:off x="3911812" y="6674247"/>
            <a:ext cx="1874063" cy="1772212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rcRect l="8961" t="38606" r="46931" b="29038"/>
          <a:stretch>
            <a:fillRect/>
          </a:stretch>
        </p:blipFill>
        <p:spPr>
          <a:xfrm flipH="false" flipV="false" rot="0">
            <a:off x="6415940" y="8365604"/>
            <a:ext cx="4342682" cy="1791884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5785875" y="7107608"/>
            <a:ext cx="2204763" cy="1220074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069646">
            <a:off x="2599835" y="2560988"/>
            <a:ext cx="2243741" cy="1260574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50875">
            <a:off x="2553085" y="4428272"/>
            <a:ext cx="1670034" cy="1017203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52980">
            <a:off x="2289180" y="6333579"/>
            <a:ext cx="1748100" cy="1239562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816905" y="2356372"/>
            <a:ext cx="7086635" cy="139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7349">
                <a:solidFill>
                  <a:srgbClr val="FFFFFF"/>
                </a:solidFill>
                <a:latin typeface="Kollektif"/>
              </a:rPr>
              <a:t>Prototype Sketch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76882" y="8885909"/>
            <a:ext cx="1629358" cy="83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36" spc="268">
                <a:solidFill>
                  <a:srgbClr val="FFFFFF"/>
                </a:solidFill>
                <a:latin typeface="Montserrat Light"/>
              </a:rPr>
              <a:t>LOCAL WI-FI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86043" y="4250837"/>
            <a:ext cx="4558162" cy="5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7"/>
              </a:lnSpc>
            </a:pPr>
            <a:r>
              <a:rPr lang="en-US" sz="3085" spc="370">
                <a:solidFill>
                  <a:srgbClr val="FFFFFF"/>
                </a:solidFill>
                <a:latin typeface="Montserrat Light"/>
              </a:rPr>
              <a:t>SERVER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1589" y="3692803"/>
            <a:ext cx="2451190" cy="7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122" spc="254">
                <a:solidFill>
                  <a:srgbClr val="FFFFFF"/>
                </a:solidFill>
                <a:latin typeface="Montserrat Light"/>
              </a:rPr>
              <a:t>CODING &amp; FRAMEWORK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730749" y="9150518"/>
            <a:ext cx="2519445" cy="77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7"/>
              </a:lnSpc>
            </a:pPr>
            <a:r>
              <a:rPr lang="en-US" sz="2384" spc="286">
                <a:solidFill>
                  <a:srgbClr val="FFFFFF"/>
                </a:solidFill>
                <a:latin typeface="Montserrat Light"/>
              </a:rPr>
              <a:t>PERSONAL</a:t>
            </a:r>
          </a:p>
          <a:p>
            <a:pPr algn="ctr">
              <a:lnSpc>
                <a:spcPts val="1979"/>
              </a:lnSpc>
            </a:pPr>
            <a:r>
              <a:rPr lang="en-US" sz="2384" spc="286">
                <a:solidFill>
                  <a:srgbClr val="FFFFFF"/>
                </a:solidFill>
                <a:latin typeface="Montserrat Light"/>
              </a:rPr>
              <a:t>MOBILE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2301" y="7280175"/>
            <a:ext cx="2341059" cy="72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</a:pPr>
            <a:r>
              <a:rPr lang="en-US" sz="2027" spc="243">
                <a:solidFill>
                  <a:srgbClr val="FFFFFF"/>
                </a:solidFill>
                <a:latin typeface="Montserrat Light"/>
              </a:rPr>
              <a:t>FACE DETEACTION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332109" y="8659067"/>
            <a:ext cx="2504128" cy="78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168" spc="260">
                <a:solidFill>
                  <a:srgbClr val="FFFFFF"/>
                </a:solidFill>
                <a:latin typeface="Montserrat Light"/>
              </a:rPr>
              <a:t>EXECUTION ALGORITHM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341849" y="5076825"/>
            <a:ext cx="2654306" cy="40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298" spc="275">
                <a:solidFill>
                  <a:srgbClr val="FFFFFF"/>
                </a:solidFill>
                <a:latin typeface="Montserrat Light"/>
              </a:rPr>
              <a:t>LIVE CAMERA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537793" y="7622394"/>
            <a:ext cx="4028428" cy="60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3"/>
              </a:lnSpc>
            </a:pPr>
            <a:r>
              <a:rPr lang="en-US" sz="3488" spc="418">
                <a:solidFill>
                  <a:srgbClr val="DE0F3F"/>
                </a:solidFill>
                <a:latin typeface="League Spartan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614" y="-514350"/>
            <a:ext cx="19293756" cy="2299005"/>
            <a:chOff x="0" y="0"/>
            <a:chExt cx="6526530" cy="7776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26530" cy="777688"/>
            </a:xfrm>
            <a:custGeom>
              <a:avLst/>
              <a:gdLst/>
              <a:ahLst/>
              <a:cxnLst/>
              <a:rect r="r" b="b" t="t" l="l"/>
              <a:pathLst>
                <a:path h="777688" w="6526530">
                  <a:moveTo>
                    <a:pt x="0" y="0"/>
                  </a:moveTo>
                  <a:lnTo>
                    <a:pt x="6526530" y="0"/>
                  </a:lnTo>
                  <a:lnTo>
                    <a:pt x="6526530" y="777688"/>
                  </a:lnTo>
                  <a:lnTo>
                    <a:pt x="0" y="7776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0792" y="320375"/>
            <a:ext cx="3611020" cy="13691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05072" y="452104"/>
            <a:ext cx="1495028" cy="942671"/>
            <a:chOff x="0" y="0"/>
            <a:chExt cx="505725" cy="3188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05725" cy="318879"/>
            </a:xfrm>
            <a:custGeom>
              <a:avLst/>
              <a:gdLst/>
              <a:ahLst/>
              <a:cxnLst/>
              <a:rect r="r" b="b" t="t" l="l"/>
              <a:pathLst>
                <a:path h="318879" w="505725">
                  <a:moveTo>
                    <a:pt x="0" y="0"/>
                  </a:moveTo>
                  <a:lnTo>
                    <a:pt x="505725" y="0"/>
                  </a:lnTo>
                  <a:lnTo>
                    <a:pt x="505725" y="318879"/>
                  </a:lnTo>
                  <a:lnTo>
                    <a:pt x="0" y="3188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54091" y="1164642"/>
            <a:ext cx="1095048" cy="230133"/>
            <a:chOff x="0" y="0"/>
            <a:chExt cx="880190" cy="18497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80190" cy="184979"/>
            </a:xfrm>
            <a:custGeom>
              <a:avLst/>
              <a:gdLst/>
              <a:ahLst/>
              <a:cxnLst/>
              <a:rect r="r" b="b" t="t" l="l"/>
              <a:pathLst>
                <a:path h="184979" w="880190">
                  <a:moveTo>
                    <a:pt x="0" y="0"/>
                  </a:moveTo>
                  <a:lnTo>
                    <a:pt x="880190" y="0"/>
                  </a:lnTo>
                  <a:lnTo>
                    <a:pt x="880190" y="184979"/>
                  </a:lnTo>
                  <a:lnTo>
                    <a:pt x="0" y="1849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65598" y="489486"/>
            <a:ext cx="2437942" cy="867907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5400000">
            <a:off x="7031565" y="6352750"/>
            <a:ext cx="627437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72832" y="3239376"/>
            <a:ext cx="6627137" cy="330615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28800" y="7293495"/>
            <a:ext cx="7315200" cy="215465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79108" y="1914599"/>
            <a:ext cx="12530313" cy="71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8"/>
              </a:lnSpc>
            </a:pPr>
            <a:r>
              <a:rPr lang="en-US" sz="4113" spc="493">
                <a:solidFill>
                  <a:srgbClr val="FFFFFF"/>
                </a:solidFill>
                <a:latin typeface="Montserrat Classic Bold"/>
              </a:rPr>
              <a:t>FRAMEWORK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54189" y="6319413"/>
            <a:ext cx="6347426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825" spc="339">
                <a:solidFill>
                  <a:srgbClr val="FFFFFF"/>
                </a:solidFill>
                <a:latin typeface="Montserrat Classic"/>
              </a:rPr>
              <a:t>PYTHON LIBRARIES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54189" y="2983789"/>
            <a:ext cx="6347426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825" spc="339">
                <a:solidFill>
                  <a:srgbClr val="FFFFFF"/>
                </a:solidFill>
                <a:latin typeface="Montserrat Classic"/>
              </a:rPr>
              <a:t>ANACODA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54189" y="3656390"/>
            <a:ext cx="5556861" cy="201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293">
                <a:solidFill>
                  <a:srgbClr val="FFFFFF"/>
                </a:solidFill>
                <a:latin typeface="Kollektif"/>
              </a:rPr>
              <a:t>Anaconda is a distribution of the Python and R programming languages for scientific computing (data science, machine learning applications, large-scale data processing, predictive analytics, etc.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54189" y="7046443"/>
            <a:ext cx="6347426" cy="235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64">
                <a:solidFill>
                  <a:srgbClr val="FFFFFF"/>
                </a:solidFill>
                <a:latin typeface="Kollektif"/>
              </a:rPr>
              <a:t>A Python library is a reusable chunk of code that you may want to include in your programs/ projects. Compared to languages like C++ or C, Python libraries do not pertain to any specific context in Python. Here, a 'library' loosely describes a collection of core modules.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614" y="-514350"/>
            <a:ext cx="19293756" cy="2299005"/>
            <a:chOff x="0" y="0"/>
            <a:chExt cx="6526530" cy="7776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26530" cy="777688"/>
            </a:xfrm>
            <a:custGeom>
              <a:avLst/>
              <a:gdLst/>
              <a:ahLst/>
              <a:cxnLst/>
              <a:rect r="r" b="b" t="t" l="l"/>
              <a:pathLst>
                <a:path h="777688" w="6526530">
                  <a:moveTo>
                    <a:pt x="0" y="0"/>
                  </a:moveTo>
                  <a:lnTo>
                    <a:pt x="6526530" y="0"/>
                  </a:lnTo>
                  <a:lnTo>
                    <a:pt x="6526530" y="777688"/>
                  </a:lnTo>
                  <a:lnTo>
                    <a:pt x="0" y="7776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0792" y="320375"/>
            <a:ext cx="3611020" cy="13691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05072" y="452104"/>
            <a:ext cx="1495028" cy="942671"/>
            <a:chOff x="0" y="0"/>
            <a:chExt cx="505725" cy="3188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05725" cy="318879"/>
            </a:xfrm>
            <a:custGeom>
              <a:avLst/>
              <a:gdLst/>
              <a:ahLst/>
              <a:cxnLst/>
              <a:rect r="r" b="b" t="t" l="l"/>
              <a:pathLst>
                <a:path h="318879" w="505725">
                  <a:moveTo>
                    <a:pt x="0" y="0"/>
                  </a:moveTo>
                  <a:lnTo>
                    <a:pt x="505725" y="0"/>
                  </a:lnTo>
                  <a:lnTo>
                    <a:pt x="505725" y="318879"/>
                  </a:lnTo>
                  <a:lnTo>
                    <a:pt x="0" y="3188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54091" y="1164642"/>
            <a:ext cx="1095048" cy="230133"/>
            <a:chOff x="0" y="0"/>
            <a:chExt cx="880190" cy="18497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80190" cy="184979"/>
            </a:xfrm>
            <a:custGeom>
              <a:avLst/>
              <a:gdLst/>
              <a:ahLst/>
              <a:cxnLst/>
              <a:rect r="r" b="b" t="t" l="l"/>
              <a:pathLst>
                <a:path h="184979" w="880190">
                  <a:moveTo>
                    <a:pt x="0" y="0"/>
                  </a:moveTo>
                  <a:lnTo>
                    <a:pt x="880190" y="0"/>
                  </a:lnTo>
                  <a:lnTo>
                    <a:pt x="880190" y="184979"/>
                  </a:lnTo>
                  <a:lnTo>
                    <a:pt x="0" y="1849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65598" y="489486"/>
            <a:ext cx="2437942" cy="867907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28748" y="3892173"/>
            <a:ext cx="5366127" cy="536612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r="-32916" t="0" b="-2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893173" y="3892173"/>
            <a:ext cx="5366127" cy="536612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501" r="-2213" t="0" b="-711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023776" y="5143500"/>
            <a:ext cx="4440975" cy="2498017"/>
            <a:chOff x="0" y="0"/>
            <a:chExt cx="11289030" cy="63500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8089" r="-21808" t="-1146" b="-28753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979108" y="2222765"/>
            <a:ext cx="12530313" cy="694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8"/>
              </a:lnSpc>
            </a:pPr>
            <a:r>
              <a:rPr lang="en-US" sz="4013" spc="481">
                <a:solidFill>
                  <a:srgbClr val="FFFFFF"/>
                </a:solidFill>
                <a:latin typeface="Montserrat Classic"/>
              </a:rPr>
              <a:t>PROGRESSIVE PICTURES OF PROJECT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614" y="-514350"/>
            <a:ext cx="19293756" cy="2299005"/>
            <a:chOff x="0" y="0"/>
            <a:chExt cx="6526530" cy="7776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26530" cy="777688"/>
            </a:xfrm>
            <a:custGeom>
              <a:avLst/>
              <a:gdLst/>
              <a:ahLst/>
              <a:cxnLst/>
              <a:rect r="r" b="b" t="t" l="l"/>
              <a:pathLst>
                <a:path h="777688" w="6526530">
                  <a:moveTo>
                    <a:pt x="0" y="0"/>
                  </a:moveTo>
                  <a:lnTo>
                    <a:pt x="6526530" y="0"/>
                  </a:lnTo>
                  <a:lnTo>
                    <a:pt x="6526530" y="777688"/>
                  </a:lnTo>
                  <a:lnTo>
                    <a:pt x="0" y="7776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5955323" y="3578978"/>
            <a:ext cx="2204763" cy="1220074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01899" y="2759836"/>
            <a:ext cx="4767328" cy="4767328"/>
            <a:chOff x="0" y="0"/>
            <a:chExt cx="3282950" cy="32829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r="0" t="-4113" b="-73664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81115" y="3166877"/>
            <a:ext cx="2548123" cy="254812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86211" r="-99045" t="-43994" b="-16462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395808" y="3166877"/>
            <a:ext cx="2548123" cy="254812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62287" r="-88810" t="-22961" b="-18124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30241" y="2087400"/>
            <a:ext cx="7255200" cy="7255200"/>
          </a:xfrm>
          <a:prstGeom prst="rect">
            <a:avLst/>
          </a:prstGeom>
        </p:spPr>
      </p:pic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121746" y="6342565"/>
            <a:ext cx="2548123" cy="254812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98543" r="-114974" t="-13025" b="-6332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68958" y="177484"/>
            <a:ext cx="12530313" cy="2117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8"/>
              </a:lnSpc>
            </a:pPr>
            <a:r>
              <a:rPr lang="en-US" sz="4013" spc="481">
                <a:solidFill>
                  <a:srgbClr val="DE0F3F"/>
                </a:solidFill>
                <a:latin typeface="Montserrat Classic Bold"/>
              </a:rPr>
              <a:t>EMOTIONAL RECOGNITION SYSTEM</a:t>
            </a:r>
          </a:p>
          <a:p>
            <a:pPr algn="ctr">
              <a:lnSpc>
                <a:spcPts val="5618"/>
              </a:lnSpc>
            </a:pPr>
            <a:r>
              <a:rPr lang="en-US" sz="1200" spc="144">
                <a:solidFill>
                  <a:srgbClr val="DE0F3F"/>
                </a:solidFill>
                <a:latin typeface="Arimo Bold"/>
              </a:rPr>
              <a:t> using PYTHON</a:t>
            </a:r>
          </a:p>
          <a:p>
            <a:pPr algn="ctr">
              <a:lnSpc>
                <a:spcPts val="561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955027" y="80244"/>
            <a:ext cx="4332973" cy="165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5"/>
              </a:lnSpc>
            </a:pPr>
            <a:r>
              <a:rPr lang="en-US" sz="2360" spc="283">
                <a:solidFill>
                  <a:srgbClr val="DE0F3F"/>
                </a:solidFill>
                <a:latin typeface="League Spartan"/>
              </a:rPr>
              <a:t>19BEC1102</a:t>
            </a:r>
          </a:p>
          <a:p>
            <a:pPr algn="ctr">
              <a:lnSpc>
                <a:spcPts val="3305"/>
              </a:lnSpc>
            </a:pPr>
            <a:r>
              <a:rPr lang="en-US" sz="1173" spc="140">
                <a:solidFill>
                  <a:srgbClr val="DE0F3F"/>
                </a:solidFill>
                <a:latin typeface="League Spartan"/>
              </a:rPr>
              <a:t>19BEC1078</a:t>
            </a:r>
          </a:p>
          <a:p>
            <a:pPr algn="ctr">
              <a:lnSpc>
                <a:spcPts val="3305"/>
              </a:lnSpc>
            </a:pPr>
            <a:r>
              <a:rPr lang="en-US" sz="1173" spc="140">
                <a:solidFill>
                  <a:srgbClr val="DE0F3F"/>
                </a:solidFill>
                <a:latin typeface="League Spartan"/>
              </a:rPr>
              <a:t>19BEC1082</a:t>
            </a:r>
          </a:p>
          <a:p>
            <a:pPr algn="ctr">
              <a:lnSpc>
                <a:spcPts val="3305"/>
              </a:lnSpc>
            </a:pPr>
            <a:r>
              <a:rPr lang="en-US" sz="1173" spc="140">
                <a:solidFill>
                  <a:srgbClr val="DE0F3F"/>
                </a:solidFill>
                <a:latin typeface="League Spartan"/>
              </a:rPr>
              <a:t>19BEC1099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9738" y="7749856"/>
            <a:ext cx="6881425" cy="41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8"/>
              </a:lnSpc>
            </a:pPr>
            <a:r>
              <a:rPr lang="en-US" sz="2413" spc="289">
                <a:solidFill>
                  <a:srgbClr val="FFFFFF"/>
                </a:solidFill>
                <a:latin typeface="Montserrat Classic"/>
              </a:rPr>
              <a:t>SUSHANT KUMAR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6663" y="4976155"/>
            <a:ext cx="2810789" cy="214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2039">
                <a:solidFill>
                  <a:srgbClr val="FFFFFF"/>
                </a:solidFill>
                <a:latin typeface="Kollektif"/>
              </a:rPr>
              <a:t>"It's a software that helps in recognizing emotions and then based on the emotions does certain tasks as intended"</a:t>
            </a:r>
          </a:p>
        </p:txBody>
      </p:sp>
      <p:sp>
        <p:nvSpPr>
          <p:cNvPr name="TextBox 18" id="18"/>
          <p:cNvSpPr txBox="true"/>
          <p:nvPr/>
        </p:nvSpPr>
        <p:spPr>
          <a:xfrm rot="-5323027">
            <a:off x="10022832" y="4146332"/>
            <a:ext cx="1888905" cy="58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5"/>
              </a:lnSpc>
            </a:pPr>
            <a:r>
              <a:rPr lang="en-US" sz="3158">
                <a:solidFill>
                  <a:srgbClr val="7ED957"/>
                </a:solidFill>
                <a:latin typeface="Kollektif Bold Italics"/>
              </a:rPr>
              <a:t>FEAR</a:t>
            </a:r>
          </a:p>
        </p:txBody>
      </p:sp>
      <p:sp>
        <p:nvSpPr>
          <p:cNvPr name="TextBox 19" id="19"/>
          <p:cNvSpPr txBox="true"/>
          <p:nvPr/>
        </p:nvSpPr>
        <p:spPr>
          <a:xfrm rot="5400000">
            <a:off x="16367234" y="4230652"/>
            <a:ext cx="1888905" cy="58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5"/>
              </a:lnSpc>
            </a:pPr>
            <a:r>
              <a:rPr lang="en-US" sz="3158">
                <a:solidFill>
                  <a:srgbClr val="7ED957"/>
                </a:solidFill>
                <a:latin typeface="Kollektif Bold Italics"/>
              </a:rPr>
              <a:t>NEUTRAL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11798728" y="7688724"/>
            <a:ext cx="1888905" cy="58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5"/>
              </a:lnSpc>
            </a:pPr>
            <a:r>
              <a:rPr lang="en-US" sz="3158">
                <a:solidFill>
                  <a:srgbClr val="7ED957"/>
                </a:solidFill>
                <a:latin typeface="Kollektif Bold Italics"/>
              </a:rPr>
              <a:t>HAPPY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2614" y="-514350"/>
            <a:ext cx="19293756" cy="2299005"/>
            <a:chOff x="0" y="0"/>
            <a:chExt cx="6526530" cy="7776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26530" cy="777688"/>
            </a:xfrm>
            <a:custGeom>
              <a:avLst/>
              <a:gdLst/>
              <a:ahLst/>
              <a:cxnLst/>
              <a:rect r="r" b="b" t="t" l="l"/>
              <a:pathLst>
                <a:path h="777688" w="6526530">
                  <a:moveTo>
                    <a:pt x="0" y="0"/>
                  </a:moveTo>
                  <a:lnTo>
                    <a:pt x="6526530" y="0"/>
                  </a:lnTo>
                  <a:lnTo>
                    <a:pt x="6526530" y="777688"/>
                  </a:lnTo>
                  <a:lnTo>
                    <a:pt x="0" y="7776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0792" y="320375"/>
            <a:ext cx="3611020" cy="13691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05072" y="452104"/>
            <a:ext cx="1495028" cy="942671"/>
            <a:chOff x="0" y="0"/>
            <a:chExt cx="505725" cy="31887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05725" cy="318879"/>
            </a:xfrm>
            <a:custGeom>
              <a:avLst/>
              <a:gdLst/>
              <a:ahLst/>
              <a:cxnLst/>
              <a:rect r="r" b="b" t="t" l="l"/>
              <a:pathLst>
                <a:path h="318879" w="505725">
                  <a:moveTo>
                    <a:pt x="0" y="0"/>
                  </a:moveTo>
                  <a:lnTo>
                    <a:pt x="505725" y="0"/>
                  </a:lnTo>
                  <a:lnTo>
                    <a:pt x="505725" y="318879"/>
                  </a:lnTo>
                  <a:lnTo>
                    <a:pt x="0" y="3188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54091" y="1164642"/>
            <a:ext cx="1095048" cy="230133"/>
            <a:chOff x="0" y="0"/>
            <a:chExt cx="880190" cy="18497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80190" cy="184979"/>
            </a:xfrm>
            <a:custGeom>
              <a:avLst/>
              <a:gdLst/>
              <a:ahLst/>
              <a:cxnLst/>
              <a:rect r="r" b="b" t="t" l="l"/>
              <a:pathLst>
                <a:path h="184979" w="880190">
                  <a:moveTo>
                    <a:pt x="0" y="0"/>
                  </a:moveTo>
                  <a:lnTo>
                    <a:pt x="880190" y="0"/>
                  </a:lnTo>
                  <a:lnTo>
                    <a:pt x="880190" y="184979"/>
                  </a:lnTo>
                  <a:lnTo>
                    <a:pt x="0" y="184979"/>
                  </a:lnTo>
                  <a:close/>
                </a:path>
              </a:pathLst>
            </a:custGeom>
            <a:solidFill>
              <a:srgbClr val="C2292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65598" y="489486"/>
            <a:ext cx="2437942" cy="86790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306612" y="4845112"/>
            <a:ext cx="11674775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z="10500" spc="210">
                <a:solidFill>
                  <a:srgbClr val="FFFFFF"/>
                </a:solidFill>
                <a:latin typeface="Norwester"/>
              </a:rPr>
              <a:t>THANK YOU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DAEdu0Zlk28</dc:identifier>
  <dcterms:modified xsi:type="dcterms:W3CDTF">2011-08-01T06:04:30Z</dcterms:modified>
  <cp:revision>1</cp:revision>
  <dc:title>SEMESTER 4 PROJECT </dc:title>
</cp:coreProperties>
</file>